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</p:sldMasterIdLst>
  <p:sldIdLst>
    <p:sldId id="256" r:id="rId2"/>
    <p:sldId id="258" r:id="rId3"/>
    <p:sldId id="264" r:id="rId4"/>
    <p:sldId id="259" r:id="rId5"/>
    <p:sldId id="263" r:id="rId6"/>
    <p:sldId id="262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D8B466-7706-4A5E-929F-004EA266298E}" v="657" dt="2020-04-16T12:18:13.420"/>
    <p1510:client id="{7F8C1F88-5A91-4DDF-A0E1-2E317249440F}" v="114" dt="2020-04-16T20:18:28.206"/>
    <p1510:client id="{80731CB0-49AB-462F-AA21-B8576FB141DB}" v="300" dt="2020-04-16T11:38:06.192"/>
    <p1510:client id="{83C6B6C5-C4EC-4F98-AF5A-3A2CF357D7D0}" v="93" dt="2020-04-17T11:24:53.798"/>
    <p1510:client id="{C449E9C9-1885-4AC7-8290-13D9FFB83850}" v="325" dt="2020-04-16T21:02:35.096"/>
    <p1510:client id="{CBBEDEC8-37CC-4454-BFE2-D68F6513D834}" v="793" dt="2020-04-17T10:33:48.238"/>
    <p1510:client id="{DFEBA363-EAF9-4D0B-80BE-6A0C6850B88E}" v="272" dt="2020-04-17T14:39:11.366"/>
    <p1510:client id="{E7DAA7B0-8CC6-4F4E-959D-53D1AEF4616A}" v="101" dt="2020-04-17T14:42:37.1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>
        <p:scale>
          <a:sx n="78" d="100"/>
          <a:sy n="78" d="100"/>
        </p:scale>
        <p:origin x="-144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71455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139759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28488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92985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81298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277327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81395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00670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30398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050258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5376047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6003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463B06BE-EA23-41F8-95FA-C2121903AA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DBD58E42-9528-4E37-BD4B-D2153C0E39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644B391-9BFE-445C-A9EC-F544BB85FB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010387" y="1825351"/>
            <a:ext cx="6606338" cy="3042706"/>
          </a:xfrm>
        </p:spPr>
        <p:txBody>
          <a:bodyPr>
            <a:normAutofit/>
          </a:bodyPr>
          <a:lstStyle/>
          <a:p>
            <a:r>
              <a:rPr lang="sr-Cyrl-RS" sz="4800" dirty="0" smtClean="0">
                <a:solidFill>
                  <a:schemeClr val="bg1"/>
                </a:solidFill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РАСТ БројА заражених Корона ВирусОМ</a:t>
            </a:r>
            <a:endParaRPr lang="sr-Latn-R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33786" y="4682061"/>
            <a:ext cx="5355264" cy="95097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endParaRPr lang="sr-Latn-RS" cap="all">
              <a:solidFill>
                <a:schemeClr val="bg1"/>
              </a:solidFill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endParaRPr lang="sr-Latn-RS">
              <a:solidFill>
                <a:schemeClr val="bg1"/>
              </a:solidFill>
            </a:endParaRPr>
          </a:p>
        </p:txBody>
      </p:sp>
      <p:pic>
        <p:nvPicPr>
          <p:cNvPr id="6" name="Slika 6">
            <a:extLst>
              <a:ext uri="{FF2B5EF4-FFF2-40B4-BE49-F238E27FC236}">
                <a16:creationId xmlns="" xmlns:a16="http://schemas.microsoft.com/office/drawing/2014/main" id="{E9B52DD2-AB0A-468B-9FC1-255FCCF8A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8413" r="14784" b="-2"/>
          <a:stretch/>
        </p:blipFill>
        <p:spPr>
          <a:xfrm>
            <a:off x="616003" y="621790"/>
            <a:ext cx="4394387" cy="280720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ABD1344-3ECB-4121-9DA5-5803B789FB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7" name="Straight Connector 46">
            <a:extLst>
              <a:ext uri="{FF2B5EF4-FFF2-40B4-BE49-F238E27FC236}">
                <a16:creationId xmlns="" xmlns:a16="http://schemas.microsoft.com/office/drawing/2014/main" id="{10777ED6-C75F-413D-B1A7-A874848594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9738CB9E-8778-46C8-9564-691BCFA6C7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="" xmlns:a16="http://schemas.microsoft.com/office/drawing/2014/main" id="{9FAAFDA8-0685-4629-AEF8-A47DD6E975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>
            <a:extLst>
              <a:ext uri="{FF2B5EF4-FFF2-40B4-BE49-F238E27FC236}">
                <a16:creationId xmlns="" xmlns:a16="http://schemas.microsoft.com/office/drawing/2014/main" id="{DAF9A48D-1FAC-4474-A9D6-C7EA11A27D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4836" r="7107" b="-4"/>
          <a:stretch/>
        </p:blipFill>
        <p:spPr>
          <a:xfrm>
            <a:off x="616003" y="3429000"/>
            <a:ext cx="4394384" cy="280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57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2DC4AA0A-D9C3-4A0B-990D-1BCB0022A6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121938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6A0B685E-5162-4E10-98F2-9511FD9E2C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4216139"/>
            <a:ext cx="12192000" cy="264186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D9D3865-C494-4C4A-8495-8245E90546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64249" y="4380353"/>
            <a:ext cx="11859768" cy="231343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C3AE739-EA86-4DC2-B6CF-24F8392F6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776" y="4495893"/>
            <a:ext cx="5588000" cy="19235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Ширење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корона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вируса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="" xmlns:a16="http://schemas.microsoft.com/office/drawing/2014/main" id="{252596CD-0A79-46E8-B666-A1FC6A4D5E6C}"/>
              </a:ext>
            </a:extLst>
          </p:cNvPr>
          <p:cNvSpPr txBox="1"/>
          <p:nvPr/>
        </p:nvSpPr>
        <p:spPr>
          <a:xfrm>
            <a:off x="6316906" y="4495893"/>
            <a:ext cx="5624355" cy="19235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</a:pPr>
            <a:endParaRPr lang="en-US" dirty="0"/>
          </a:p>
        </p:txBody>
      </p:sp>
      <p:sp>
        <p:nvSpPr>
          <p:cNvPr id="11" name="Okvir za tekst 10">
            <a:extLst>
              <a:ext uri="{FF2B5EF4-FFF2-40B4-BE49-F238E27FC236}">
                <a16:creationId xmlns="" xmlns:a16="http://schemas.microsoft.com/office/drawing/2014/main" id="{5A030B1B-FAC5-47FF-B048-477E6B674177}"/>
              </a:ext>
            </a:extLst>
          </p:cNvPr>
          <p:cNvSpPr txBox="1"/>
          <p:nvPr/>
        </p:nvSpPr>
        <p:spPr>
          <a:xfrm>
            <a:off x="6209444" y="4825077"/>
            <a:ext cx="5719312" cy="1692771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600"/>
              </a:spcAft>
            </a:pPr>
            <a:r>
              <a:rPr lang="sr-Latn-RS" sz="2400" dirty="0">
                <a:latin typeface="Calibri"/>
                <a:cs typeface="Calibri"/>
              </a:rPr>
              <a:t>Једна заражена особа зарази у просеку </a:t>
            </a:r>
            <a:r>
              <a:rPr lang="sr-Cyrl-RS" sz="2400" dirty="0" smtClean="0">
                <a:latin typeface="Calibri"/>
                <a:cs typeface="Calibri"/>
              </a:rPr>
              <a:t>још </a:t>
            </a:r>
            <a:r>
              <a:rPr lang="sr-Latn-RS" sz="2400" dirty="0" smtClean="0">
                <a:latin typeface="Calibri"/>
                <a:cs typeface="Calibri"/>
              </a:rPr>
              <a:t>две</a:t>
            </a:r>
            <a:r>
              <a:rPr lang="sr-Cyrl-RS" sz="2400" dirty="0" smtClean="0">
                <a:latin typeface="Calibri"/>
                <a:cs typeface="Calibri"/>
              </a:rPr>
              <a:t> особе.</a:t>
            </a:r>
            <a:r>
              <a:rPr lang="sr-Latn-RS" sz="2400" dirty="0" smtClean="0">
                <a:latin typeface="Calibri"/>
                <a:cs typeface="Calibri"/>
              </a:rPr>
              <a:t> </a:t>
            </a:r>
            <a:r>
              <a:rPr lang="sr-Cyrl-RS" sz="2400" dirty="0" err="1">
                <a:latin typeface="Calibri"/>
                <a:cs typeface="Calibri"/>
              </a:rPr>
              <a:t>С</a:t>
            </a:r>
            <a:r>
              <a:rPr lang="sr-Latn-RS" sz="2400" dirty="0" smtClean="0">
                <a:latin typeface="Calibri"/>
                <a:cs typeface="Calibri"/>
              </a:rPr>
              <a:t>вака </a:t>
            </a:r>
            <a:r>
              <a:rPr lang="sr-Latn-RS" sz="2400" dirty="0">
                <a:latin typeface="Calibri"/>
                <a:cs typeface="Calibri"/>
              </a:rPr>
              <a:t>од те две </a:t>
            </a:r>
            <a:r>
              <a:rPr lang="sr-Cyrl-RS" sz="2400" dirty="0" smtClean="0">
                <a:latin typeface="Calibri"/>
                <a:cs typeface="Calibri"/>
              </a:rPr>
              <a:t>особе </a:t>
            </a:r>
            <a:r>
              <a:rPr lang="sr-Latn-RS" sz="2400" dirty="0" smtClean="0">
                <a:latin typeface="Calibri"/>
                <a:cs typeface="Calibri"/>
              </a:rPr>
              <a:t>зарази </a:t>
            </a:r>
            <a:r>
              <a:rPr lang="sr-Latn-RS" sz="2400" dirty="0">
                <a:latin typeface="Calibri"/>
                <a:cs typeface="Calibri"/>
              </a:rPr>
              <a:t>још две... </a:t>
            </a:r>
            <a:r>
              <a:rPr lang="sr-Cyrl-RS" sz="2400" dirty="0" smtClean="0">
                <a:latin typeface="Calibri"/>
                <a:cs typeface="Calibri"/>
              </a:rPr>
              <a:t>То је особина </a:t>
            </a:r>
            <a:r>
              <a:rPr lang="sr-Latn-RS" sz="3200" b="1" dirty="0" smtClean="0">
                <a:solidFill>
                  <a:srgbClr val="00B0F0"/>
                </a:solidFill>
                <a:latin typeface="Calibri"/>
                <a:cs typeface="Calibri"/>
              </a:rPr>
              <a:t>експоненцијалн</a:t>
            </a:r>
            <a:r>
              <a:rPr lang="sr-Cyrl-RS" sz="3200" b="1" dirty="0" smtClean="0">
                <a:solidFill>
                  <a:srgbClr val="00B0F0"/>
                </a:solidFill>
                <a:latin typeface="Calibri"/>
                <a:cs typeface="Calibri"/>
              </a:rPr>
              <a:t>ог</a:t>
            </a:r>
            <a:r>
              <a:rPr lang="sr-Latn-RS" sz="3200" b="1" dirty="0" smtClean="0">
                <a:solidFill>
                  <a:srgbClr val="00B0F0"/>
                </a:solidFill>
                <a:latin typeface="Calibri"/>
                <a:cs typeface="Calibri"/>
              </a:rPr>
              <a:t> раст</a:t>
            </a:r>
            <a:r>
              <a:rPr lang="sr-Cyrl-RS" sz="3200" b="1" dirty="0" smtClean="0">
                <a:solidFill>
                  <a:srgbClr val="00B0F0"/>
                </a:solidFill>
                <a:latin typeface="Calibri"/>
                <a:cs typeface="Calibri"/>
              </a:rPr>
              <a:t>а.</a:t>
            </a:r>
            <a:endParaRPr lang="sr-Latn-RS" sz="3200" b="1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892" b="9317"/>
          <a:stretch/>
        </p:blipFill>
        <p:spPr>
          <a:xfrm>
            <a:off x="-1867" y="6208"/>
            <a:ext cx="7634737" cy="3787841"/>
          </a:xfrm>
          <a:prstGeom prst="rect">
            <a:avLst/>
          </a:prstGeom>
        </p:spPr>
      </p:pic>
      <p:pic>
        <p:nvPicPr>
          <p:cNvPr id="13" name="Slika 9" descr="Slika na kojoj se nalazi sto, životinja&#10;&#10;Opis je generisan sa veoma visokim stepenom pouzdanosti">
            <a:extLst>
              <a:ext uri="{FF2B5EF4-FFF2-40B4-BE49-F238E27FC236}">
                <a16:creationId xmlns="" xmlns:a16="http://schemas.microsoft.com/office/drawing/2014/main" id="{D09DC04B-AFF8-4548-9042-CF4BD01E31E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885" y="830453"/>
            <a:ext cx="3547808" cy="21269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1398262" y="3678141"/>
                <a:ext cx="35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262" y="3678141"/>
                <a:ext cx="353085" cy="584775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r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649483" y="3678142"/>
                <a:ext cx="2739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483" y="3678142"/>
                <a:ext cx="273972" cy="584775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r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TextBox 13"/>
              <p:cNvSpPr txBox="1"/>
              <p:nvPr/>
            </p:nvSpPr>
            <p:spPr>
              <a:xfrm>
                <a:off x="2160428" y="3676330"/>
                <a:ext cx="35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28" y="3676330"/>
                <a:ext cx="353085" cy="58477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r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3097660" y="3674505"/>
                <a:ext cx="35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7660" y="3674505"/>
                <a:ext cx="353085" cy="584775"/>
              </a:xfrm>
              <a:prstGeom prst="rect">
                <a:avLst/>
              </a:prstGeom>
              <a:blipFill rotWithShape="0">
                <a:blip r:embed="rId7" cstate="print"/>
                <a:stretch>
                  <a:fillRect r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TextBox 15"/>
              <p:cNvSpPr txBox="1"/>
              <p:nvPr/>
            </p:nvSpPr>
            <p:spPr>
              <a:xfrm>
                <a:off x="4180769" y="3679622"/>
                <a:ext cx="353085" cy="5904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769" y="3679622"/>
                <a:ext cx="353085" cy="590418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r="-3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7" name="TextBox 16"/>
              <p:cNvSpPr txBox="1"/>
              <p:nvPr/>
            </p:nvSpPr>
            <p:spPr>
              <a:xfrm>
                <a:off x="5448100" y="3676331"/>
                <a:ext cx="35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100" y="3676331"/>
                <a:ext cx="353085" cy="584775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r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TextBox 17"/>
              <p:cNvSpPr txBox="1"/>
              <p:nvPr/>
            </p:nvSpPr>
            <p:spPr>
              <a:xfrm>
                <a:off x="6444605" y="3676330"/>
                <a:ext cx="3530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sr-Cyrl-RS" sz="32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605" y="3676330"/>
                <a:ext cx="353085" cy="584775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 r="-34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6200000">
            <a:off x="-31139" y="556133"/>
            <a:ext cx="1324172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04824" y="645786"/>
            <a:ext cx="1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261990" y="645786"/>
            <a:ext cx="1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77479" y="645786"/>
            <a:ext cx="1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4472747" y="645785"/>
            <a:ext cx="1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34656" y="723553"/>
            <a:ext cx="1168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5430613" y="645785"/>
            <a:ext cx="132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недеља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B78EE79F-FCAA-4CF9-9746-730B51FC4C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881334"/>
            <a:ext cx="0" cy="11526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16770" y="3048074"/>
            <a:ext cx="1695069" cy="103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906938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222" y="609484"/>
            <a:ext cx="2834595" cy="375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8565" y="609484"/>
            <a:ext cx="3445461" cy="375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82865" y="609484"/>
            <a:ext cx="2870412" cy="3759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952601" y="4443807"/>
            <a:ext cx="27069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/>
              <a:t>https://</a:t>
            </a:r>
            <a:r>
              <a:rPr lang="en-US" sz="1050" dirty="0" err="1" smtClean="0"/>
              <a:t>www.worldometers.info/coronavirus</a:t>
            </a:r>
            <a:endParaRPr lang="en-US" sz="1050" dirty="0"/>
          </a:p>
        </p:txBody>
      </p:sp>
      <p:sp>
        <p:nvSpPr>
          <p:cNvPr id="7" name="TextBox 6"/>
          <p:cNvSpPr txBox="1"/>
          <p:nvPr/>
        </p:nvSpPr>
        <p:spPr>
          <a:xfrm>
            <a:off x="5205743" y="4436113"/>
            <a:ext cx="2516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https://www.geogebra.org/</a:t>
            </a:r>
          </a:p>
        </p:txBody>
      </p:sp>
      <p:pic>
        <p:nvPicPr>
          <p:cNvPr id="8" name="Picture 7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23781" y="5061013"/>
            <a:ext cx="6715125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34381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="" xmlns:a16="http://schemas.microsoft.com/office/drawing/2014/main" id="{579344F8-71D5-40D4-B4C7-20B459022E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A0807B62-76AA-4BA3-A701-E54088399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17DB5C5-46D5-4E05-BE20-C7B8E9112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538B089-67A4-4EFE-9EF8-1C2BE322F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E5A33613-E192-4BF7-BB72-35A8A8E89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C4CB6F3-3B1D-4DA4-BC12-39CC745B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391159B2-3847-4541-BAAE-D93F71723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06" name="Rectangle 105">
            <a:extLst>
              <a:ext uri="{FF2B5EF4-FFF2-40B4-BE49-F238E27FC236}">
                <a16:creationId xmlns="" xmlns:a16="http://schemas.microsoft.com/office/drawing/2014/main" id="{93BDF953-B1FC-408F-A14E-33A8C1DC1B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5AEC266-4FD9-4C10-9AA4-2536395F0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15" y="4162528"/>
            <a:ext cx="9732773" cy="15502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800" cap="all" spc="-100" dirty="0" err="1">
                <a:latin typeface="Calibri"/>
                <a:cs typeface="Calibri"/>
              </a:rPr>
              <a:t>Шта</a:t>
            </a:r>
            <a:r>
              <a:rPr lang="en-US" sz="3800" cap="all" spc="-100" dirty="0">
                <a:latin typeface="Calibri"/>
                <a:cs typeface="Calibri"/>
              </a:rPr>
              <a:t> </a:t>
            </a:r>
            <a:r>
              <a:rPr lang="en-US" sz="3800" cap="all" spc="-100" dirty="0" err="1">
                <a:latin typeface="Calibri"/>
                <a:cs typeface="Calibri"/>
              </a:rPr>
              <a:t>би</a:t>
            </a:r>
            <a:r>
              <a:rPr lang="en-US" sz="3800" cap="all" spc="-100" dirty="0">
                <a:latin typeface="Calibri"/>
                <a:cs typeface="Calibri"/>
              </a:rPr>
              <a:t> </a:t>
            </a:r>
            <a:r>
              <a:rPr lang="en-US" sz="3800" cap="all" spc="-100" dirty="0" err="1">
                <a:latin typeface="Calibri"/>
                <a:cs typeface="Calibri"/>
              </a:rPr>
              <a:t>било</a:t>
            </a:r>
            <a:r>
              <a:rPr lang="en-US" sz="3800" cap="all" spc="-100" dirty="0">
                <a:latin typeface="Calibri"/>
                <a:cs typeface="Calibri"/>
              </a:rPr>
              <a:t> </a:t>
            </a:r>
            <a:r>
              <a:rPr lang="sr-Cyrl-RS" sz="3800" cap="all" spc="-100" dirty="0" smtClean="0">
                <a:latin typeface="Calibri"/>
                <a:cs typeface="Calibri"/>
              </a:rPr>
              <a:t/>
            </a:r>
            <a:br>
              <a:rPr lang="sr-Cyrl-RS" sz="3800" cap="all" spc="-100" dirty="0" smtClean="0">
                <a:latin typeface="Calibri"/>
                <a:cs typeface="Calibri"/>
              </a:rPr>
            </a:br>
            <a:r>
              <a:rPr lang="sr-Cyrl-RS" sz="3800" cap="all" spc="-100" dirty="0" smtClean="0">
                <a:latin typeface="Calibri"/>
                <a:cs typeface="Calibri"/>
              </a:rPr>
              <a:t>ДА НИЈЕ БИЛО СОЦИЈАЛНЕ ДИСТАНЦЕ</a:t>
            </a:r>
            <a:r>
              <a:rPr lang="en-US" sz="3800" cap="all" spc="-100" dirty="0" smtClean="0">
                <a:latin typeface="Calibri"/>
                <a:cs typeface="Calibri"/>
              </a:rPr>
              <a:t>?</a:t>
            </a:r>
            <a:r>
              <a:rPr lang="en-US" sz="3800" cap="all" spc="-100" dirty="0">
                <a:latin typeface="Calibri"/>
                <a:cs typeface="Calibri"/>
              </a:rPr>
              <a:t> </a:t>
            </a:r>
            <a:r>
              <a:rPr lang="en-US" sz="3800" cap="all" spc="-100" dirty="0">
                <a:latin typeface="Calibri"/>
              </a:rPr>
              <a:t/>
            </a:r>
            <a:br>
              <a:rPr lang="en-US" sz="3800" cap="all" spc="-100" dirty="0">
                <a:latin typeface="Calibri"/>
              </a:rPr>
            </a:br>
            <a:endParaRPr lang="en-US" sz="3800" cap="all" spc="-100" dirty="0">
              <a:latin typeface="Calibri"/>
              <a:cs typeface="Calibri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17C4AC30-431E-4860-8128-139F9F61E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D0C35C70-8DD1-457D-85E7-728F1B0C52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B71691B1-EF90-41BA-A886-9331EB03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EB77709-9ED2-4392-8D1E-91E4AB964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lika 9" descr="Slika na kojoj se nalazi crtež, igračka, lutka, žena&#10;&#10;Opis je generisan sa veoma visokim stepenom pouzdanosti">
            <a:extLst>
              <a:ext uri="{FF2B5EF4-FFF2-40B4-BE49-F238E27FC236}">
                <a16:creationId xmlns="" xmlns:a16="http://schemas.microsoft.com/office/drawing/2014/main" id="{1E430DF1-A103-44E0-80C3-40E780B94A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0918" r="14686" b="3"/>
          <a:stretch/>
        </p:blipFill>
        <p:spPr>
          <a:xfrm>
            <a:off x="1241171" y="1395172"/>
            <a:ext cx="2356823" cy="2148392"/>
          </a:xfrm>
          <a:prstGeom prst="rect">
            <a:avLst/>
          </a:prstGeom>
        </p:spPr>
      </p:pic>
      <p:pic>
        <p:nvPicPr>
          <p:cNvPr id="6" name="Slika 6" descr="Slika na kojoj se nalazi voće, hrana, cvet&#10;&#10;Opis je generisan sa veoma visokim stepenom pouzdanosti">
            <a:extLst>
              <a:ext uri="{FF2B5EF4-FFF2-40B4-BE49-F238E27FC236}">
                <a16:creationId xmlns="" xmlns:a16="http://schemas.microsoft.com/office/drawing/2014/main" id="{05CD237C-CF5E-4C60-B57E-CF2FB9C1A7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4553"/>
          <a:stretch/>
        </p:blipFill>
        <p:spPr>
          <a:xfrm>
            <a:off x="3686800" y="1395170"/>
            <a:ext cx="2363930" cy="2148393"/>
          </a:xfrm>
          <a:prstGeom prst="rect">
            <a:avLst/>
          </a:prstGeom>
        </p:spPr>
      </p:pic>
      <p:pic>
        <p:nvPicPr>
          <p:cNvPr id="5" name="Slika 6" descr="Slika na kojoj se nalazi monitor, ekran, crtež, malo&#10;&#10;Opis je generisan sa veoma visokim stepenom pouzdanosti">
            <a:extLst>
              <a:ext uri="{FF2B5EF4-FFF2-40B4-BE49-F238E27FC236}">
                <a16:creationId xmlns="" xmlns:a16="http://schemas.microsoft.com/office/drawing/2014/main" id="{1EEB0070-9BE6-41F5-9279-CAD7968118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910" t="-21" r="-565" b="7383"/>
          <a:stretch/>
        </p:blipFill>
        <p:spPr>
          <a:xfrm>
            <a:off x="6139539" y="1409089"/>
            <a:ext cx="2367439" cy="2134000"/>
          </a:xfrm>
          <a:prstGeom prst="rect">
            <a:avLst/>
          </a:prstGeom>
        </p:spPr>
      </p:pic>
      <p:pic>
        <p:nvPicPr>
          <p:cNvPr id="4" name="Slika 6" descr="Slika na kojoj se nalazi igračka, lutka, crtež&#10;&#10;Opis je generisan sa veoma visokim stepenom pouzdanosti">
            <a:extLst>
              <a:ext uri="{FF2B5EF4-FFF2-40B4-BE49-F238E27FC236}">
                <a16:creationId xmlns="" xmlns:a16="http://schemas.microsoft.com/office/drawing/2014/main" id="{417C7A9B-F36A-470C-8E69-F5FD73C1A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/>
          <a:srcRect l="17068" r="25555"/>
          <a:stretch/>
        </p:blipFill>
        <p:spPr>
          <a:xfrm>
            <a:off x="8585171" y="1395171"/>
            <a:ext cx="2388772" cy="214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54334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>
            <a:extLst>
              <a:ext uri="{FF2B5EF4-FFF2-40B4-BE49-F238E27FC236}">
                <a16:creationId xmlns="" xmlns:a16="http://schemas.microsoft.com/office/drawing/2014/main" id="{904DB13E-F722-4ED6-BB00-556651E9528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3" name="Rectangle 92">
            <a:extLst>
              <a:ext uri="{FF2B5EF4-FFF2-40B4-BE49-F238E27FC236}">
                <a16:creationId xmlns="" xmlns:a16="http://schemas.microsoft.com/office/drawing/2014/main" id="{579344F8-71D5-40D4-B4C7-20B459022E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5" name="Rectangle 94">
            <a:extLst>
              <a:ext uri="{FF2B5EF4-FFF2-40B4-BE49-F238E27FC236}">
                <a16:creationId xmlns="" xmlns:a16="http://schemas.microsoft.com/office/drawing/2014/main" id="{A0807B62-76AA-4BA3-A701-E540883998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97" name="Rectangle 96">
            <a:extLst>
              <a:ext uri="{FF2B5EF4-FFF2-40B4-BE49-F238E27FC236}">
                <a16:creationId xmlns="" xmlns:a16="http://schemas.microsoft.com/office/drawing/2014/main" id="{D17DB5C5-46D5-4E05-BE20-C7B8E91124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99" name="Group 98">
            <a:extLst>
              <a:ext uri="{FF2B5EF4-FFF2-40B4-BE49-F238E27FC236}">
                <a16:creationId xmlns="" xmlns:a16="http://schemas.microsoft.com/office/drawing/2014/main" id="{E26428D7-C6F3-473D-A360-A3F5C3E872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="" xmlns:a16="http://schemas.microsoft.com/office/drawing/2014/main" id="{E538B089-67A4-4EFE-9EF8-1C2BE322F0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="" xmlns:a16="http://schemas.microsoft.com/office/drawing/2014/main" id="{E5A33613-E192-4BF7-BB72-35A8A8E89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="" xmlns:a16="http://schemas.microsoft.com/office/drawing/2014/main" id="{6C4CB6F3-3B1D-4DA4-BC12-39CC745B6B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Rectangle 103">
            <a:extLst>
              <a:ext uri="{FF2B5EF4-FFF2-40B4-BE49-F238E27FC236}">
                <a16:creationId xmlns="" xmlns:a16="http://schemas.microsoft.com/office/drawing/2014/main" id="{391159B2-3847-4541-BAAE-D93F71723E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06" name="Rectangle 105">
            <a:extLst>
              <a:ext uri="{FF2B5EF4-FFF2-40B4-BE49-F238E27FC236}">
                <a16:creationId xmlns="" xmlns:a16="http://schemas.microsoft.com/office/drawing/2014/main" id="{93BDF953-B1FC-408F-A14E-33A8C1DC1B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08" name="Rectangle 107">
            <a:extLst>
              <a:ext uri="{FF2B5EF4-FFF2-40B4-BE49-F238E27FC236}">
                <a16:creationId xmlns="" xmlns:a16="http://schemas.microsoft.com/office/drawing/2014/main" id="{17C4AC30-431E-4860-8128-139F9F61E2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0" name="Straight Connector 109">
            <a:extLst>
              <a:ext uri="{FF2B5EF4-FFF2-40B4-BE49-F238E27FC236}">
                <a16:creationId xmlns="" xmlns:a16="http://schemas.microsoft.com/office/drawing/2014/main" id="{D0C35C70-8DD1-457D-85E7-728F1B0C52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="" xmlns:a16="http://schemas.microsoft.com/office/drawing/2014/main" id="{B71691B1-EF90-41BA-A886-9331EB0364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="" xmlns:a16="http://schemas.microsoft.com/office/drawing/2014/main" id="{BEB77709-9ED2-4392-8D1E-91E4AB964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2894" y="2235553"/>
            <a:ext cx="3308684" cy="199859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1267968" y="4374294"/>
            <a:ext cx="232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НАКОН 4</a:t>
            </a:r>
            <a:r>
              <a:rPr lang="sr-Latn-RS" i="1" dirty="0" smtClean="0"/>
              <a:t>5</a:t>
            </a:r>
            <a:r>
              <a:rPr lang="sr-Cyrl-RS" i="1" dirty="0" smtClean="0"/>
              <a:t> ДАНА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186884" y="4412382"/>
            <a:ext cx="2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НАКОН 46 ДАНА</a:t>
            </a:r>
            <a:endParaRPr lang="en-US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8692896" y="4424574"/>
            <a:ext cx="2670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i="1" dirty="0" smtClean="0"/>
              <a:t>НАКОН ОКО  50 ДАНА</a:t>
            </a:r>
            <a:endParaRPr lang="en-US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431" y="2223248"/>
            <a:ext cx="3395782" cy="201654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2077" y="2227677"/>
            <a:ext cx="3366331" cy="20143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47801" y="4916032"/>
            <a:ext cx="148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019735" y="4813922"/>
            <a:ext cx="1726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7 000 000 000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64946" y="4821021"/>
            <a:ext cx="181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1 500 000 000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37613" y="4821021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1.</a:t>
            </a:r>
            <a:r>
              <a:rPr lang="sr-Cyrl-RS" b="1" dirty="0" smtClean="0"/>
              <a:t>000</a:t>
            </a:r>
            <a:r>
              <a:rPr lang="en-US" b="1" dirty="0" smtClean="0"/>
              <a:t>.</a:t>
            </a:r>
            <a:r>
              <a:rPr lang="sr-Cyrl-RS" b="1" dirty="0" smtClean="0"/>
              <a:t>000</a:t>
            </a:r>
            <a:r>
              <a:rPr lang="en-US" b="1" dirty="0" smtClean="0"/>
              <a:t>.000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0633" y="1185101"/>
            <a:ext cx="1803758" cy="5619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584448" y="1450848"/>
            <a:ext cx="1037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70C0"/>
                </a:solidFill>
              </a:rPr>
              <a:t>www.who.int</a:t>
            </a:r>
            <a:endParaRPr lang="en-US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99134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8" descr="Slika na kojoj se nalazi tekst, bela tabla, znak, belo&#10;&#10;Opis je generisan sa veoma visokim stepenom pouzdanosti">
            <a:extLst>
              <a:ext uri="{FF2B5EF4-FFF2-40B4-BE49-F238E27FC236}">
                <a16:creationId xmlns="" xmlns:a16="http://schemas.microsoft.com/office/drawing/2014/main" id="{56837159-10ED-45B8-B4AC-CEF698050A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645" r="2649" b="588"/>
          <a:stretch/>
        </p:blipFill>
        <p:spPr>
          <a:xfrm>
            <a:off x="4421724" y="-1263"/>
            <a:ext cx="4181785" cy="2547393"/>
          </a:xfrm>
          <a:prstGeom prst="rect">
            <a:avLst/>
          </a:prstGeom>
        </p:spPr>
      </p:pic>
      <p:pic>
        <p:nvPicPr>
          <p:cNvPr id="6" name="Slika 4" descr="Slika na kojoj se nalazi sto, grafiti, drveno, polaganje&#10;&#10;Opis je generisan sa veoma visokim stepenom pouzdanosti">
            <a:extLst>
              <a:ext uri="{FF2B5EF4-FFF2-40B4-BE49-F238E27FC236}">
                <a16:creationId xmlns="" xmlns:a16="http://schemas.microsoft.com/office/drawing/2014/main" id="{8A5BF819-3864-45C7-AC6B-BC539498D6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5445" t="12281" r="4450" b="13333"/>
          <a:stretch/>
        </p:blipFill>
        <p:spPr>
          <a:xfrm>
            <a:off x="21508" y="8922"/>
            <a:ext cx="4412061" cy="3060288"/>
          </a:xfrm>
          <a:prstGeom prst="rect">
            <a:avLst/>
          </a:prstGeom>
        </p:spPr>
      </p:pic>
      <p:pic>
        <p:nvPicPr>
          <p:cNvPr id="8" name="Slika 6" descr="Slika na kojoj se nalazi sto, zatvoreni prostor, sedenje, komad&#10;&#10;Opis je generisan sa veoma visokim stepenom pouzdanosti">
            <a:extLst>
              <a:ext uri="{FF2B5EF4-FFF2-40B4-BE49-F238E27FC236}">
                <a16:creationId xmlns="" xmlns:a16="http://schemas.microsoft.com/office/drawing/2014/main" id="{E77937F9-BD6B-461B-9C9A-26B704D380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7251" t="9615" r="19407" b="12019"/>
          <a:stretch/>
        </p:blipFill>
        <p:spPr>
          <a:xfrm>
            <a:off x="8398144" y="0"/>
            <a:ext cx="3793856" cy="3038593"/>
          </a:xfrm>
          <a:prstGeom prst="rect">
            <a:avLst/>
          </a:prstGeom>
        </p:spPr>
      </p:pic>
      <p:pic>
        <p:nvPicPr>
          <p:cNvPr id="10" name="Slika 24" descr="Slika na kojoj se nalazi tekst, bela tabla, grafiti&#10;&#10;Opis je generisan sa veoma visokim stepenom pouzdanosti">
            <a:extLst>
              <a:ext uri="{FF2B5EF4-FFF2-40B4-BE49-F238E27FC236}">
                <a16:creationId xmlns="" xmlns:a16="http://schemas.microsoft.com/office/drawing/2014/main" id="{24BE545D-7708-48C3-82D7-521D87C811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5405" t="6897" r="3041" b="-1009"/>
          <a:stretch/>
        </p:blipFill>
        <p:spPr>
          <a:xfrm>
            <a:off x="4428714" y="2342791"/>
            <a:ext cx="4034080" cy="2467436"/>
          </a:xfrm>
          <a:prstGeom prst="rect">
            <a:avLst/>
          </a:prstGeom>
        </p:spPr>
      </p:pic>
      <p:pic>
        <p:nvPicPr>
          <p:cNvPr id="16" name="Slika 18" descr="Slika na kojoj se nalazi naslikano, staro, slon, soba&#10;&#10;Opis je generisan sa veoma visokim stepenom pouzdanosti">
            <a:extLst>
              <a:ext uri="{FF2B5EF4-FFF2-40B4-BE49-F238E27FC236}">
                <a16:creationId xmlns="" xmlns:a16="http://schemas.microsoft.com/office/drawing/2014/main" id="{783B94EE-8E7E-4343-9EA7-F9A715D113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141" t="-5" r="523" b="-394"/>
          <a:stretch/>
        </p:blipFill>
        <p:spPr>
          <a:xfrm>
            <a:off x="7412965" y="3023386"/>
            <a:ext cx="2642668" cy="3830324"/>
          </a:xfrm>
          <a:prstGeom prst="rect">
            <a:avLst/>
          </a:prstGeom>
        </p:spPr>
      </p:pic>
      <p:pic>
        <p:nvPicPr>
          <p:cNvPr id="18" name="Slika 26" descr="Slika na kojoj se nalazi znak, tekst, belo, vrata&#10;&#10;Opis je generisan sa veoma visokim stepenom pouzdanosti">
            <a:extLst>
              <a:ext uri="{FF2B5EF4-FFF2-40B4-BE49-F238E27FC236}">
                <a16:creationId xmlns="" xmlns:a16="http://schemas.microsoft.com/office/drawing/2014/main" id="{D7E34974-A326-405A-9163-EB047983A8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l="23889" r="5555" b="-1227"/>
          <a:stretch/>
        </p:blipFill>
        <p:spPr>
          <a:xfrm rot="5400000">
            <a:off x="-685011" y="3674744"/>
            <a:ext cx="3818124" cy="2527815"/>
          </a:xfrm>
          <a:prstGeom prst="rect">
            <a:avLst/>
          </a:prstGeom>
        </p:spPr>
      </p:pic>
      <p:pic>
        <p:nvPicPr>
          <p:cNvPr id="20" name="Slika 16" descr="Slika na kojoj se nalazi tekst, crtež&#10;&#10;Opis je generisan sa veoma visokim stepenom pouzdanosti">
            <a:extLst>
              <a:ext uri="{FF2B5EF4-FFF2-40B4-BE49-F238E27FC236}">
                <a16:creationId xmlns="" xmlns:a16="http://schemas.microsoft.com/office/drawing/2014/main" id="{8018023A-A885-4669-84B4-8F6CDBE3FFA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22098" y="3052316"/>
            <a:ext cx="2470031" cy="3801375"/>
          </a:xfrm>
          <a:prstGeom prst="rect">
            <a:avLst/>
          </a:prstGeom>
        </p:spPr>
      </p:pic>
      <p:pic>
        <p:nvPicPr>
          <p:cNvPr id="22" name="Slika 30" descr="Slika na kojoj se nalazi znak, knjiga, rođendan, žuto&#10;&#10;Opis je generisan sa veoma visokim stepenom pouzdanosti">
            <a:extLst>
              <a:ext uri="{FF2B5EF4-FFF2-40B4-BE49-F238E27FC236}">
                <a16:creationId xmlns="" xmlns:a16="http://schemas.microsoft.com/office/drawing/2014/main" id="{75B0E03A-6521-4A06-B748-8865351BBE2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2593" t="4136" r="12593" b="-1429"/>
          <a:stretch/>
        </p:blipFill>
        <p:spPr>
          <a:xfrm>
            <a:off x="4276432" y="4711289"/>
            <a:ext cx="3222756" cy="2154593"/>
          </a:xfrm>
          <a:prstGeom prst="rect">
            <a:avLst/>
          </a:prstGeom>
        </p:spPr>
      </p:pic>
      <p:pic>
        <p:nvPicPr>
          <p:cNvPr id="24" name="Slika 12" descr="Slika na kojoj se nalazi crtež, držanje, zmaj, letenje&#10;&#10;Opis je generisan sa veoma visokim stepenom pouzdanosti">
            <a:extLst>
              <a:ext uri="{FF2B5EF4-FFF2-40B4-BE49-F238E27FC236}">
                <a16:creationId xmlns="" xmlns:a16="http://schemas.microsoft.com/office/drawing/2014/main" id="{556C2848-4C63-4F47-AC04-EAB73721FD6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57116" y="3023558"/>
            <a:ext cx="2398144" cy="3830127"/>
          </a:xfrm>
          <a:prstGeom prst="rect">
            <a:avLst/>
          </a:prstGeom>
        </p:spPr>
      </p:pic>
      <p:sp>
        <p:nvSpPr>
          <p:cNvPr id="2" name="Okvir za tekst 1">
            <a:extLst>
              <a:ext uri="{FF2B5EF4-FFF2-40B4-BE49-F238E27FC236}">
                <a16:creationId xmlns="" xmlns:a16="http://schemas.microsoft.com/office/drawing/2014/main" id="{BA05B300-5B85-4D56-A332-E1E8847A5DCF}"/>
              </a:ext>
            </a:extLst>
          </p:cNvPr>
          <p:cNvSpPr txBox="1"/>
          <p:nvPr/>
        </p:nvSpPr>
        <p:spPr>
          <a:xfrm>
            <a:off x="6916847" y="-13435"/>
            <a:ext cx="565604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r-Cyrl-RS" dirty="0" smtClean="0">
                <a:solidFill>
                  <a:schemeClr val="bg1"/>
                </a:solidFill>
                <a:latin typeface="Calibri"/>
                <a:cs typeface="Calibri"/>
              </a:rPr>
              <a:t>Радови ученика</a:t>
            </a:r>
            <a:r>
              <a:rPr lang="sr-Latn-RS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Јован Јовановић Змај</a:t>
            </a:r>
            <a:r>
              <a:rPr lang="sr-Latn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sr-Cyrl-R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smtClean="0">
                <a:solidFill>
                  <a:schemeClr val="bg1"/>
                </a:solidFill>
                <a:latin typeface="Calibri"/>
                <a:cs typeface="Calibri"/>
              </a:rPr>
              <a:t>Обреновац</a:t>
            </a:r>
            <a:endParaRPr lang="sr-Latn-R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0016" y="5822951"/>
            <a:ext cx="1610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Кристина Бабић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14163" y="5835519"/>
            <a:ext cx="2194560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Елена Никодиноски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13229" y="5761396"/>
            <a:ext cx="221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Сташа</a:t>
            </a:r>
            <a:r>
              <a:rPr lang="sr-Cyrl-RS" dirty="0"/>
              <a:t> </a:t>
            </a:r>
            <a:r>
              <a:rPr lang="sr-Cyrl-RS" sz="1400" dirty="0" smtClean="0"/>
              <a:t>Карапанџић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089055" y="5799699"/>
            <a:ext cx="1966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Катарина</a:t>
            </a:r>
            <a:r>
              <a:rPr lang="en-US" sz="1400" dirty="0" smtClean="0"/>
              <a:t> </a:t>
            </a:r>
            <a:r>
              <a:rPr lang="sr-Cyrl-RS" sz="1400" dirty="0" smtClean="0"/>
              <a:t> Каралеић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678965" y="6122007"/>
            <a:ext cx="5278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600" b="1" dirty="0" smtClean="0"/>
              <a:t>Гимназија </a:t>
            </a:r>
            <a:r>
              <a:rPr lang="sr-Latn-RS" sz="1600" b="1" dirty="0" smtClean="0"/>
              <a:t>„</a:t>
            </a:r>
            <a:r>
              <a:rPr lang="sr-Cyrl-RS" sz="1600" b="1" dirty="0" smtClean="0"/>
              <a:t>Свети Сава“ </a:t>
            </a:r>
            <a:r>
              <a:rPr lang="sr-Latn-RS" sz="1600" b="1" dirty="0" smtClean="0"/>
              <a:t>II/8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xmlns="" val="22105218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5" grpId="0"/>
      <p:bldP spid="2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RedOrange">
      <a:dk1>
        <a:srgbClr val="000000"/>
      </a:dk1>
      <a:lt1>
        <a:srgbClr val="FFFFFF"/>
      </a:lt1>
      <a:dk2>
        <a:srgbClr val="3B3B33"/>
      </a:dk2>
      <a:lt2>
        <a:srgbClr val="EEECE1"/>
      </a:lt2>
      <a:accent1>
        <a:srgbClr val="E84C22"/>
      </a:accent1>
      <a:accent2>
        <a:srgbClr val="E79400"/>
      </a:accent2>
      <a:accent3>
        <a:srgbClr val="C76241"/>
      </a:accent3>
      <a:accent4>
        <a:srgbClr val="FF8427"/>
      </a:accent4>
      <a:accent5>
        <a:srgbClr val="CC9900"/>
      </a:accent5>
      <a:accent6>
        <a:srgbClr val="F43400"/>
      </a:accent6>
      <a:hlink>
        <a:srgbClr val="AA7F00"/>
      </a:hlink>
      <a:folHlink>
        <a:srgbClr val="8181AB"/>
      </a:folHlink>
    </a:clrScheme>
    <a:fontScheme name="Savon">
      <a:maj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SavonVTI</vt:lpstr>
      <vt:lpstr>РАСТ БројА заражених Корона ВирусОМ</vt:lpstr>
      <vt:lpstr>Ширење корона вируса</vt:lpstr>
      <vt:lpstr>Slide 3</vt:lpstr>
      <vt:lpstr>Шта би било  ДА НИЈЕ БИЛО СОЦИЈАЛНЕ ДИСТАНЦЕ?  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lastModifiedBy/>
  <cp:revision>673</cp:revision>
  <dcterms:created xsi:type="dcterms:W3CDTF">2020-04-16T11:09:16Z</dcterms:created>
  <dcterms:modified xsi:type="dcterms:W3CDTF">2020-05-05T16:19:02Z</dcterms:modified>
</cp:coreProperties>
</file>